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66" r:id="rId4"/>
    <p:sldId id="267" r:id="rId5"/>
    <p:sldId id="268" r:id="rId6"/>
    <p:sldId id="290" r:id="rId7"/>
    <p:sldId id="269" r:id="rId8"/>
    <p:sldId id="288" r:id="rId9"/>
    <p:sldId id="289" r:id="rId10"/>
    <p:sldId id="270" r:id="rId11"/>
    <p:sldId id="287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2317"/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249" autoAdjust="0"/>
  </p:normalViewPr>
  <p:slideViewPr>
    <p:cSldViewPr snapToGrid="0">
      <p:cViewPr varScale="1">
        <p:scale>
          <a:sx n="82" d="100"/>
          <a:sy n="82" d="100"/>
        </p:scale>
        <p:origin x="629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19CEA-9A00-48B0-BCFC-0CCBF1561A97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F93A-54C3-46C4-8284-5B7F3989F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622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19CEA-9A00-48B0-BCFC-0CCBF1561A97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F93A-54C3-46C4-8284-5B7F3989F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5094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19CEA-9A00-48B0-BCFC-0CCBF1561A97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F93A-54C3-46C4-8284-5B7F3989F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748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19CEA-9A00-48B0-BCFC-0CCBF1561A97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F93A-54C3-46C4-8284-5B7F3989F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0761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19CEA-9A00-48B0-BCFC-0CCBF1561A97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F93A-54C3-46C4-8284-5B7F3989F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350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19CEA-9A00-48B0-BCFC-0CCBF1561A97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F93A-54C3-46C4-8284-5B7F3989F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31654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19CEA-9A00-48B0-BCFC-0CCBF1561A97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F93A-54C3-46C4-8284-5B7F3989F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272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19CEA-9A00-48B0-BCFC-0CCBF1561A97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F93A-54C3-46C4-8284-5B7F3989F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2750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19CEA-9A00-48B0-BCFC-0CCBF1561A97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F93A-54C3-46C4-8284-5B7F3989F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3224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19CEA-9A00-48B0-BCFC-0CCBF1561A97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F93A-54C3-46C4-8284-5B7F3989F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6852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719CEA-9A00-48B0-BCFC-0CCBF1561A97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ACF93A-54C3-46C4-8284-5B7F3989F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937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719CEA-9A00-48B0-BCFC-0CCBF1561A97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ACF93A-54C3-46C4-8284-5B7F3989F5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034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mailto:hlimormedia@gmail.com" TargetMode="External"/><Relationship Id="rId7" Type="http://schemas.openxmlformats.org/officeDocument/2006/relationships/hyperlink" Target="mailto:jroyer@spj.org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newsesquire@gmail.com" TargetMode="External"/><Relationship Id="rId5" Type="http://schemas.openxmlformats.org/officeDocument/2006/relationships/hyperlink" Target="mailto:hdubin@mni.net" TargetMode="External"/><Relationship Id="rId4" Type="http://schemas.openxmlformats.org/officeDocument/2006/relationships/hyperlink" Target="mailto:clairemarieregan@gmail.com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8205CE6-2A64-461D-9669-53147EF6932C}"/>
              </a:ext>
            </a:extLst>
          </p:cNvPr>
          <p:cNvSpPr txBox="1"/>
          <p:nvPr/>
        </p:nvSpPr>
        <p:spPr>
          <a:xfrm>
            <a:off x="-1128586" y="3481514"/>
            <a:ext cx="81089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cs typeface="Arial" panose="020B0604020202020204" pitchFamily="34" charset="0"/>
              </a:rPr>
              <a:t>2023 Budgets Summary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AF13C1F-0BA7-452C-9667-B0E563F3E930}"/>
              </a:ext>
            </a:extLst>
          </p:cNvPr>
          <p:cNvSpPr txBox="1"/>
          <p:nvPr/>
        </p:nvSpPr>
        <p:spPr>
          <a:xfrm>
            <a:off x="0" y="4424097"/>
            <a:ext cx="53936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cs typeface="Arial" panose="020B0604020202020204" pitchFamily="34" charset="0"/>
              </a:rPr>
              <a:t>Society of Professional Journalists Foundation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cs typeface="Arial" panose="020B0604020202020204" pitchFamily="34" charset="0"/>
              </a:rPr>
              <a:t>Board of Directors Meeting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cs typeface="Arial" panose="020B0604020202020204" pitchFamily="34" charset="0"/>
              </a:rPr>
              <a:t>April 23, 2023</a:t>
            </a:r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2C729F9E-94BE-837F-4874-C1A8815380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8960" y="326577"/>
            <a:ext cx="6263117" cy="626311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7C877B8-67D9-0378-CC49-002E26475CD5}"/>
              </a:ext>
            </a:extLst>
          </p:cNvPr>
          <p:cNvSpPr txBox="1"/>
          <p:nvPr/>
        </p:nvSpPr>
        <p:spPr>
          <a:xfrm>
            <a:off x="443475" y="1838774"/>
            <a:ext cx="450668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/>
              <a:t>Society of Professional Journalists Foundation</a:t>
            </a:r>
          </a:p>
          <a:p>
            <a:pPr algn="ctr"/>
            <a:r>
              <a:rPr lang="en-US" sz="3200" b="1" dirty="0"/>
              <a:t>Board of Directors Meeting</a:t>
            </a:r>
          </a:p>
          <a:p>
            <a:pPr algn="ctr"/>
            <a:endParaRPr lang="en-US" sz="3200" b="1" dirty="0"/>
          </a:p>
          <a:p>
            <a:pPr algn="ctr"/>
            <a:r>
              <a:rPr lang="en-US" sz="3200" b="1" dirty="0"/>
              <a:t>April 23, 2023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98E2222-8117-09F6-CDC3-C10501B86836}"/>
              </a:ext>
            </a:extLst>
          </p:cNvPr>
          <p:cNvSpPr/>
          <p:nvPr/>
        </p:nvSpPr>
        <p:spPr>
          <a:xfrm>
            <a:off x="0" y="-46653"/>
            <a:ext cx="12192000" cy="16094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27CFE2B-C569-D0DD-AC3B-7E894436098F}"/>
              </a:ext>
            </a:extLst>
          </p:cNvPr>
          <p:cNvSpPr/>
          <p:nvPr/>
        </p:nvSpPr>
        <p:spPr>
          <a:xfrm>
            <a:off x="-9061" y="6692335"/>
            <a:ext cx="12192000" cy="160948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0011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A4A56A7-A5F6-AD1F-0924-83D2BF494775}"/>
              </a:ext>
            </a:extLst>
          </p:cNvPr>
          <p:cNvSpPr/>
          <p:nvPr/>
        </p:nvSpPr>
        <p:spPr>
          <a:xfrm>
            <a:off x="0" y="0"/>
            <a:ext cx="12192000" cy="161419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450030E1-9AF8-219B-B61F-CAD2B5C105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804" y="105558"/>
            <a:ext cx="1424662" cy="142466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C06B3465-BE33-4EE9-BF1B-544545040F29}"/>
              </a:ext>
            </a:extLst>
          </p:cNvPr>
          <p:cNvSpPr txBox="1"/>
          <p:nvPr/>
        </p:nvSpPr>
        <p:spPr>
          <a:xfrm>
            <a:off x="671719" y="414365"/>
            <a:ext cx="9475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B32317"/>
                </a:solidFill>
                <a:cs typeface="Arial" panose="020B0604020202020204" pitchFamily="34" charset="0"/>
              </a:rPr>
              <a:t>Recommendations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5F45BB7-928D-7848-3EAC-E7BD4273D4AF}"/>
              </a:ext>
            </a:extLst>
          </p:cNvPr>
          <p:cNvSpPr txBox="1"/>
          <p:nvPr/>
        </p:nvSpPr>
        <p:spPr>
          <a:xfrm>
            <a:off x="580278" y="1784902"/>
            <a:ext cx="10748341" cy="40626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altLang="en-US" sz="2400" b="1" dirty="0">
                <a:cs typeface="Arial" panose="020B0604020202020204" pitchFamily="34" charset="0"/>
              </a:rPr>
              <a:t>Staff recommends both boards approve the proposed budgets because: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endParaRPr lang="en-US" altLang="en-US" sz="2400" dirty="0">
              <a:cs typeface="Arial" panose="020B0604020202020204" pitchFamily="34" charset="0"/>
            </a:endParaRPr>
          </a:p>
          <a:p>
            <a:pPr marL="1257300" lvl="2" indent="-342900">
              <a:buFont typeface="Arial" panose="020B0604020202020204" pitchFamily="34" charset="0"/>
              <a:buChar char="•"/>
              <a:defRPr/>
            </a:pPr>
            <a:r>
              <a:rPr lang="en-US" altLang="en-US" sz="2400" dirty="0">
                <a:cs typeface="Arial" panose="020B0604020202020204" pitchFamily="34" charset="0"/>
              </a:rPr>
              <a:t>We have entered the Q2 of 2023 and have been operating based on the 2022 budget.</a:t>
            </a:r>
          </a:p>
          <a:p>
            <a:pPr marL="1257300" lvl="2" indent="-342900">
              <a:buFont typeface="Arial" panose="020B0604020202020204" pitchFamily="34" charset="0"/>
              <a:buChar char="•"/>
              <a:defRPr/>
            </a:pPr>
            <a:r>
              <a:rPr lang="en-US" altLang="en-US" sz="2400" dirty="0">
                <a:cs typeface="Arial" panose="020B0604020202020204" pitchFamily="34" charset="0"/>
              </a:rPr>
              <a:t>A budget is simply a guide, a road map, a management tool, and can be amended as circumstances change. </a:t>
            </a:r>
          </a:p>
          <a:p>
            <a:pPr marL="1257300" lvl="2" indent="-342900">
              <a:buFont typeface="Arial" panose="020B0604020202020204" pitchFamily="34" charset="0"/>
              <a:buChar char="•"/>
              <a:defRPr/>
            </a:pPr>
            <a:r>
              <a:rPr lang="en-US" altLang="en-US" sz="2400" dirty="0">
                <a:cs typeface="Arial" panose="020B0604020202020204" pitchFamily="34" charset="0"/>
              </a:rPr>
              <a:t>Some of the items that have been removed from this budget could be added back in if we bring in more revenue.</a:t>
            </a:r>
          </a:p>
          <a:p>
            <a:pPr marL="1257300" lvl="2" indent="-342900">
              <a:buFont typeface="Arial" panose="020B0604020202020204" pitchFamily="34" charset="0"/>
              <a:buChar char="•"/>
              <a:defRPr/>
            </a:pPr>
            <a:r>
              <a:rPr lang="en-US" altLang="en-US" sz="2400" dirty="0">
                <a:cs typeface="Arial" panose="020B0604020202020204" pitchFamily="34" charset="0"/>
              </a:rPr>
              <a:t>Accounting staff can move forward with the work of 2023 and keep both Finance Committees informed about financials in real time. </a:t>
            </a:r>
            <a:endParaRPr lang="en-US" altLang="en-US" sz="1800" dirty="0">
              <a:cs typeface="Arial" panose="020B0604020202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07170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C504EA5-BDD4-F229-9E42-82D7C40EA6A0}"/>
              </a:ext>
            </a:extLst>
          </p:cNvPr>
          <p:cNvSpPr/>
          <p:nvPr/>
        </p:nvSpPr>
        <p:spPr>
          <a:xfrm>
            <a:off x="0" y="0"/>
            <a:ext cx="12192000" cy="161419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F04544BF-5038-53B8-D825-E23CD44439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7023" y="95194"/>
            <a:ext cx="1423808" cy="142380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F09895E-C27E-4425-AD11-A2CF48B5CED9}"/>
              </a:ext>
            </a:extLst>
          </p:cNvPr>
          <p:cNvSpPr txBox="1"/>
          <p:nvPr/>
        </p:nvSpPr>
        <p:spPr>
          <a:xfrm>
            <a:off x="671719" y="1784902"/>
            <a:ext cx="9254159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2400" b="1" dirty="0">
                <a:cs typeface="Arial" panose="020B0604020202020204" pitchFamily="34" charset="0"/>
              </a:rPr>
              <a:t>Please email:</a:t>
            </a:r>
          </a:p>
          <a:p>
            <a:pPr>
              <a:defRPr/>
            </a:pPr>
            <a:endParaRPr lang="en-US" sz="2400" dirty="0"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sz="2400" dirty="0">
                <a:cs typeface="Arial" panose="020B0604020202020204" pitchFamily="34" charset="0"/>
              </a:rPr>
              <a:t>Hagit Limor, SPJ Foundation President, </a:t>
            </a:r>
            <a:r>
              <a:rPr lang="en-US" sz="2400" dirty="0">
                <a:cs typeface="Arial" panose="020B0604020202020204" pitchFamily="34" charset="0"/>
                <a:hlinkClick r:id="rId3"/>
              </a:rPr>
              <a:t>hlimormedia@gmail.com</a:t>
            </a:r>
            <a:r>
              <a:rPr lang="en-US" sz="2400" dirty="0">
                <a:cs typeface="Arial" panose="020B0604020202020204" pitchFamily="34" charset="0"/>
              </a:rPr>
              <a:t> </a:t>
            </a:r>
          </a:p>
          <a:p>
            <a:pPr>
              <a:defRPr/>
            </a:pPr>
            <a:endParaRPr lang="en-US" sz="2400" dirty="0"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sz="2400" dirty="0">
                <a:cs typeface="Arial" panose="020B0604020202020204" pitchFamily="34" charset="0"/>
              </a:rPr>
              <a:t>Claire Regan, SPJ National President, </a:t>
            </a:r>
            <a:r>
              <a:rPr lang="en-US" sz="2400" dirty="0">
                <a:cs typeface="Arial" panose="020B0604020202020204" pitchFamily="34" charset="0"/>
                <a:hlinkClick r:id="rId4"/>
              </a:rPr>
              <a:t>clairemarieregan@gmail.com</a:t>
            </a:r>
            <a:endParaRPr lang="en-US" sz="2400" dirty="0">
              <a:cs typeface="Arial" panose="020B0604020202020204" pitchFamily="34" charset="0"/>
            </a:endParaRPr>
          </a:p>
          <a:p>
            <a:pPr>
              <a:defRPr/>
            </a:pPr>
            <a:endParaRPr lang="en-US" sz="2400" dirty="0"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sz="2400" dirty="0">
                <a:cs typeface="Arial" panose="020B0604020202020204" pitchFamily="34" charset="0"/>
              </a:rPr>
              <a:t>Howard Dubin, SPJF Finance Committee Chair, </a:t>
            </a:r>
            <a:r>
              <a:rPr lang="en-US" sz="2400" dirty="0">
                <a:cs typeface="Arial" panose="020B0604020202020204" pitchFamily="34" charset="0"/>
                <a:hlinkClick r:id="rId5"/>
              </a:rPr>
              <a:t>hdubin@mni.net</a:t>
            </a:r>
            <a:endParaRPr lang="en-US" sz="2400" dirty="0">
              <a:cs typeface="Arial" panose="020B0604020202020204" pitchFamily="34" charset="0"/>
            </a:endParaRPr>
          </a:p>
          <a:p>
            <a:pPr>
              <a:defRPr/>
            </a:pPr>
            <a:endParaRPr lang="en-US" sz="2400" dirty="0"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sz="2400" dirty="0">
                <a:cs typeface="Arial" panose="020B0604020202020204" pitchFamily="34" charset="0"/>
              </a:rPr>
              <a:t>Israel Balderas, SPJ Finance Committee Chair, </a:t>
            </a:r>
            <a:r>
              <a:rPr lang="en-US" sz="2400" dirty="0">
                <a:cs typeface="Arial" panose="020B0604020202020204" pitchFamily="34" charset="0"/>
                <a:hlinkClick r:id="rId6"/>
              </a:rPr>
              <a:t>newsesquire@gmail.com</a:t>
            </a:r>
            <a:endParaRPr lang="en-US" sz="2400" dirty="0">
              <a:cs typeface="Arial" panose="020B0604020202020204" pitchFamily="34" charset="0"/>
            </a:endParaRPr>
          </a:p>
          <a:p>
            <a:pPr>
              <a:defRPr/>
            </a:pPr>
            <a:endParaRPr lang="en-US" sz="2400" dirty="0"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sz="2400" dirty="0">
                <a:cs typeface="Arial" panose="020B0604020202020204" pitchFamily="34" charset="0"/>
              </a:rPr>
              <a:t>Jennifer Royer, SPJ Interim Executive Director, </a:t>
            </a:r>
            <a:r>
              <a:rPr lang="en-US" sz="2400" dirty="0">
                <a:cs typeface="Arial" panose="020B0604020202020204" pitchFamily="34" charset="0"/>
                <a:hlinkClick r:id="rId7"/>
              </a:rPr>
              <a:t>jroyer@spj.org</a:t>
            </a:r>
            <a:endParaRPr lang="en-US" sz="2400" dirty="0">
              <a:cs typeface="Arial" panose="020B0604020202020204" pitchFamily="34" charset="0"/>
            </a:endParaRPr>
          </a:p>
          <a:p>
            <a:pPr>
              <a:defRPr/>
            </a:pPr>
            <a:endParaRPr lang="en-US" sz="2400" dirty="0">
              <a:cs typeface="Arial" panose="020B0604020202020204" pitchFamily="34" charset="0"/>
            </a:endParaRPr>
          </a:p>
          <a:p>
            <a:pPr>
              <a:defRPr/>
            </a:pPr>
            <a:endParaRPr lang="en-US" sz="2400" dirty="0"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sz="2400" dirty="0">
                <a:cs typeface="Arial" panose="020B0604020202020204" pitchFamily="34" charset="0"/>
              </a:rPr>
              <a:t> </a:t>
            </a: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endParaRPr lang="en-US" sz="2400" dirty="0"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  <a:defRPr/>
            </a:pPr>
            <a:endParaRPr lang="en-US" sz="2400" dirty="0"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6B3465-BE33-4EE9-BF1B-544545040F29}"/>
              </a:ext>
            </a:extLst>
          </p:cNvPr>
          <p:cNvSpPr txBox="1"/>
          <p:nvPr/>
        </p:nvSpPr>
        <p:spPr>
          <a:xfrm>
            <a:off x="671719" y="414365"/>
            <a:ext cx="9475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B32317"/>
                </a:solidFill>
                <a:cs typeface="Arial" panose="020B0604020202020204" pitchFamily="34" charset="0"/>
              </a:rPr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23684526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EF09895E-C27E-4425-AD11-A2CF48B5CED9}"/>
              </a:ext>
            </a:extLst>
          </p:cNvPr>
          <p:cNvSpPr txBox="1"/>
          <p:nvPr/>
        </p:nvSpPr>
        <p:spPr>
          <a:xfrm>
            <a:off x="671719" y="1801702"/>
            <a:ext cx="103632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endParaRPr lang="en-US" altLang="en-US" sz="2400" b="1" dirty="0"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en-US" sz="2400" dirty="0">
                <a:cs typeface="Arial" panose="020B0604020202020204" pitchFamily="34" charset="0"/>
              </a:rPr>
              <a:t>Throughout 2022 we lost several staff members, including the executive director, three accounting staff members, the membership coordinator and the administrative assistant.</a:t>
            </a:r>
            <a:br>
              <a:rPr lang="en-US" altLang="en-US" sz="2400" dirty="0">
                <a:cs typeface="Arial" panose="020B0604020202020204" pitchFamily="34" charset="0"/>
              </a:rPr>
            </a:br>
            <a:endParaRPr lang="en-US" altLang="en-US" sz="2400" dirty="0"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en-US" sz="2400" dirty="0">
                <a:cs typeface="Arial" panose="020B0604020202020204" pitchFamily="34" charset="0"/>
              </a:rPr>
              <a:t>SPJ and the SPJ Foundation hired Your Part-Time Controller in November to bring us up-to-date on finances and simultaneously work on the 2023 budgets.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altLang="en-US" sz="2400" dirty="0"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en-US" sz="2400" dirty="0">
                <a:cs typeface="Arial" panose="020B0604020202020204" pitchFamily="34" charset="0"/>
              </a:rPr>
              <a:t>We had to gain access to and update information on bank and investment accounts and we improved and streamlined processes.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altLang="en-US" sz="2400" dirty="0"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en-US" sz="2400" dirty="0">
                <a:cs typeface="Arial" panose="020B0604020202020204" pitchFamily="34" charset="0"/>
              </a:rPr>
              <a:t>We have been operating off the approved 2022 budgets while working on the 2023 budgets.</a:t>
            </a:r>
            <a:endParaRPr lang="en-US" sz="2400" dirty="0"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6B3465-BE33-4EE9-BF1B-544545040F29}"/>
              </a:ext>
            </a:extLst>
          </p:cNvPr>
          <p:cNvSpPr txBox="1"/>
          <p:nvPr/>
        </p:nvSpPr>
        <p:spPr>
          <a:xfrm>
            <a:off x="671719" y="414365"/>
            <a:ext cx="9475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B32317"/>
                </a:solidFill>
                <a:cs typeface="Arial" panose="020B0604020202020204" pitchFamily="34" charset="0"/>
              </a:rPr>
              <a:t>How we got here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CF87E45-7465-0904-B2BB-D84E2AA6A592}"/>
              </a:ext>
            </a:extLst>
          </p:cNvPr>
          <p:cNvSpPr/>
          <p:nvPr/>
        </p:nvSpPr>
        <p:spPr>
          <a:xfrm>
            <a:off x="0" y="0"/>
            <a:ext cx="12192000" cy="161419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667097EA-427F-15A3-EE10-A89AAECDA1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804" y="64939"/>
            <a:ext cx="1455951" cy="145595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CA21B03-FD7F-2622-ABE6-1F52E1BA95A7}"/>
              </a:ext>
            </a:extLst>
          </p:cNvPr>
          <p:cNvSpPr txBox="1"/>
          <p:nvPr/>
        </p:nvSpPr>
        <p:spPr>
          <a:xfrm>
            <a:off x="671719" y="414365"/>
            <a:ext cx="50479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B32317"/>
                </a:solidFill>
              </a:rPr>
              <a:t>A highly unusual 2022</a:t>
            </a:r>
          </a:p>
        </p:txBody>
      </p:sp>
    </p:spTree>
    <p:extLst>
      <p:ext uri="{BB962C8B-B14F-4D97-AF65-F5344CB8AC3E}">
        <p14:creationId xmlns:p14="http://schemas.microsoft.com/office/powerpoint/2010/main" val="35446318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8CEC9AE-7238-394D-854A-4B0EB47BB841}"/>
              </a:ext>
            </a:extLst>
          </p:cNvPr>
          <p:cNvSpPr/>
          <p:nvPr/>
        </p:nvSpPr>
        <p:spPr>
          <a:xfrm>
            <a:off x="0" y="0"/>
            <a:ext cx="12192000" cy="161419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8E0A647F-76D5-20E6-9F96-B0C5FF1CC1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7023" y="76532"/>
            <a:ext cx="1461131" cy="146113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F09895E-C27E-4425-AD11-A2CF48B5CED9}"/>
              </a:ext>
            </a:extLst>
          </p:cNvPr>
          <p:cNvSpPr txBox="1"/>
          <p:nvPr/>
        </p:nvSpPr>
        <p:spPr>
          <a:xfrm>
            <a:off x="671719" y="1801702"/>
            <a:ext cx="985050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en-US" sz="2000" dirty="0">
                <a:cs typeface="Arial" panose="020B0604020202020204" pitchFamily="34" charset="0"/>
              </a:rPr>
              <a:t>The 2022 books are just now being closed and should be complete by the time of this meeting.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altLang="en-US" sz="2000" dirty="0"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en-US" sz="2000" dirty="0">
                <a:cs typeface="Arial" panose="020B0604020202020204" pitchFamily="34" charset="0"/>
              </a:rPr>
              <a:t>YPTC will begin working with our auditors on the 2022 audit.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altLang="en-US" sz="2000" dirty="0"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en-US" sz="2000" dirty="0">
                <a:cs typeface="Arial" panose="020B0604020202020204" pitchFamily="34" charset="0"/>
              </a:rPr>
              <a:t>After months of both finance committees meeting separately and together, we are ready to submit proposed 2023 budgets for each board to vote on later this month. 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altLang="en-US" sz="2000" dirty="0"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en-US" sz="2000" dirty="0">
                <a:cs typeface="Arial" panose="020B0604020202020204" pitchFamily="34" charset="0"/>
              </a:rPr>
              <a:t>Once the budgets are approved, we can immediately begin submitting 2023 monthly and quarterly reports to each finance committee. 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altLang="en-US" sz="2000" dirty="0"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en-US" sz="2000" dirty="0">
                <a:cs typeface="Arial" panose="020B0604020202020204" pitchFamily="34" charset="0"/>
              </a:rPr>
              <a:t>We are already thinking about the 2024 budget process starting soon.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altLang="en-US" sz="2000" dirty="0"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en-US" sz="2000" dirty="0">
                <a:cs typeface="Arial" panose="020B0604020202020204" pitchFamily="34" charset="0"/>
              </a:rPr>
              <a:t>Two YPTC staff members will stay on at least through the end of 2023 as accountants for SPJ and SPJ Foundation.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6B3465-BE33-4EE9-BF1B-544545040F29}"/>
              </a:ext>
            </a:extLst>
          </p:cNvPr>
          <p:cNvSpPr txBox="1"/>
          <p:nvPr/>
        </p:nvSpPr>
        <p:spPr>
          <a:xfrm>
            <a:off x="671719" y="414365"/>
            <a:ext cx="9475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B32317"/>
                </a:solidFill>
                <a:cs typeface="Arial" panose="020B0604020202020204" pitchFamily="34" charset="0"/>
              </a:rPr>
              <a:t>Where we are now</a:t>
            </a:r>
          </a:p>
        </p:txBody>
      </p:sp>
    </p:spTree>
    <p:extLst>
      <p:ext uri="{BB962C8B-B14F-4D97-AF65-F5344CB8AC3E}">
        <p14:creationId xmlns:p14="http://schemas.microsoft.com/office/powerpoint/2010/main" val="34615953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8B3FF19-F6EA-ED03-5291-DEDA85114807}"/>
              </a:ext>
            </a:extLst>
          </p:cNvPr>
          <p:cNvSpPr/>
          <p:nvPr/>
        </p:nvSpPr>
        <p:spPr>
          <a:xfrm>
            <a:off x="0" y="0"/>
            <a:ext cx="12192000" cy="161419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2E82BAB4-D005-ABB9-9B89-06C9170F84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7023" y="76968"/>
            <a:ext cx="1460259" cy="146025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203E3E0-46D5-72B8-46C5-AAB5BF020D2C}"/>
              </a:ext>
            </a:extLst>
          </p:cNvPr>
          <p:cNvSpPr txBox="1"/>
          <p:nvPr/>
        </p:nvSpPr>
        <p:spPr>
          <a:xfrm>
            <a:off x="671719" y="414365"/>
            <a:ext cx="9475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B32317"/>
                </a:solidFill>
                <a:cs typeface="Arial" panose="020B0604020202020204" pitchFamily="34" charset="0"/>
              </a:rPr>
              <a:t>The budget process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0A56D1E-26BE-0C35-DC95-CAAFD35F28E0}"/>
              </a:ext>
            </a:extLst>
          </p:cNvPr>
          <p:cNvSpPr txBox="1"/>
          <p:nvPr/>
        </p:nvSpPr>
        <p:spPr>
          <a:xfrm>
            <a:off x="157942" y="1784902"/>
            <a:ext cx="11720946" cy="63709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en-US" sz="2400" dirty="0">
                <a:cs typeface="Arial" panose="020B0604020202020204" pitchFamily="34" charset="0"/>
              </a:rPr>
              <a:t>We have worked for months on a few iterations of both budgets until we arrived at versions that cut enough expenses so we would not face a deficit, yet they will allow us to continue conducting the necessary business of the Society.</a:t>
            </a:r>
          </a:p>
          <a:p>
            <a:pPr>
              <a:defRPr/>
            </a:pPr>
            <a:endParaRPr lang="en-US" altLang="en-US" sz="2400" dirty="0"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en-US" sz="2400" dirty="0">
                <a:cs typeface="Arial" panose="020B0604020202020204" pitchFamily="34" charset="0"/>
              </a:rPr>
              <a:t>Everyone is likely to be unhappy with something that has been cut. But we all need to make sacrifices this year, and probably for a couple more, to get SPJ back into a solid place financially.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altLang="en-US" sz="2400" dirty="0"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en-US" sz="2400" dirty="0">
                <a:cs typeface="Arial" panose="020B0604020202020204" pitchFamily="34" charset="0"/>
              </a:rPr>
              <a:t>The bottom line is that SPJ has lost sources of revenue such as association management work and grants, while expenses have at best remained the same. 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altLang="en-US" sz="2400" dirty="0"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en-US" sz="2400" dirty="0">
                <a:cs typeface="Arial" panose="020B0604020202020204" pitchFamily="34" charset="0"/>
              </a:rPr>
              <a:t>We will have a clearer picture of 2022 when we receive the 2022 financial reports from YPTC.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altLang="en-US" sz="2400" dirty="0"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altLang="en-US" sz="2400" dirty="0"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altLang="en-US" sz="2400" dirty="0"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altLang="en-US" sz="2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20955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393218FB-7768-8454-67AA-1FC161383AB7}"/>
              </a:ext>
            </a:extLst>
          </p:cNvPr>
          <p:cNvSpPr/>
          <p:nvPr/>
        </p:nvSpPr>
        <p:spPr>
          <a:xfrm>
            <a:off x="0" y="0"/>
            <a:ext cx="12192000" cy="161419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A1154D7D-BF37-1F3D-4EE9-E4F6D4E9DF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7023" y="67202"/>
            <a:ext cx="1479792" cy="147979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F09895E-C27E-4425-AD11-A2CF48B5CED9}"/>
              </a:ext>
            </a:extLst>
          </p:cNvPr>
          <p:cNvSpPr txBox="1"/>
          <p:nvPr/>
        </p:nvSpPr>
        <p:spPr>
          <a:xfrm>
            <a:off x="671718" y="1610553"/>
            <a:ext cx="10592629" cy="68941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en-US" sz="2300" b="1" dirty="0">
                <a:cs typeface="Arial" panose="020B0604020202020204" pitchFamily="34" charset="0"/>
              </a:rPr>
              <a:t>Surplus of $299 after the following cuts: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altLang="en-US" sz="2300" dirty="0">
                <a:cs typeface="Arial" panose="020B0604020202020204" pitchFamily="34" charset="0"/>
              </a:rPr>
              <a:t>No executive director search firm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altLang="en-US" sz="2300" dirty="0">
                <a:cs typeface="Arial" panose="020B0604020202020204" pitchFamily="34" charset="0"/>
              </a:rPr>
              <a:t>No new member database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altLang="en-US" sz="2300" dirty="0">
                <a:cs typeface="Arial" panose="020B0604020202020204" pitchFamily="34" charset="0"/>
              </a:rPr>
              <a:t>No Student Leadership Institute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altLang="en-US" sz="2300" dirty="0">
                <a:cs typeface="Arial" panose="020B0604020202020204" pitchFamily="34" charset="0"/>
              </a:rPr>
              <a:t>Not filling open positions of staff accountant, controller, administrative assistant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altLang="en-US" sz="2300" dirty="0">
                <a:cs typeface="Arial" panose="020B0604020202020204" pitchFamily="34" charset="0"/>
              </a:rPr>
              <a:t>Communications director spot is vacant while she fills interim executive director role</a:t>
            </a:r>
          </a:p>
          <a:p>
            <a:pPr marL="1257300" lvl="2" indent="-342900">
              <a:buFont typeface="Arial" panose="020B0604020202020204" pitchFamily="34" charset="0"/>
              <a:buChar char="•"/>
              <a:defRPr/>
            </a:pPr>
            <a:r>
              <a:rPr lang="en-US" altLang="en-US" sz="2300" dirty="0">
                <a:cs typeface="Arial" panose="020B0604020202020204" pitchFamily="34" charset="0"/>
              </a:rPr>
              <a:t>Salaries and related costs are down $322,000 from 2022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altLang="en-US" sz="2300" dirty="0">
                <a:cs typeface="Arial" panose="020B0604020202020204" pitchFamily="34" charset="0"/>
              </a:rPr>
              <a:t>Board and Regional Coordinator stipends reduced by half (from $72,000 to $36,000)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altLang="en-US" sz="2300" dirty="0">
                <a:cs typeface="Arial" panose="020B0604020202020204" pitchFamily="34" charset="0"/>
              </a:rPr>
              <a:t>No chapter grants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altLang="en-US" sz="2300" dirty="0">
                <a:cs typeface="Arial" panose="020B0604020202020204" pitchFamily="34" charset="0"/>
              </a:rPr>
              <a:t>Staff travel eliminated except for convention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altLang="en-US" sz="2300" dirty="0">
                <a:cs typeface="Arial" panose="020B0604020202020204" pitchFamily="34" charset="0"/>
              </a:rPr>
              <a:t>No cost-of-living increases or other raises for staff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altLang="en-US" sz="2300" dirty="0">
                <a:cs typeface="Arial" panose="020B0604020202020204" pitchFamily="34" charset="0"/>
              </a:rPr>
              <a:t>Reduced spending overall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endParaRPr lang="en-US" altLang="en-US" sz="2400" dirty="0">
              <a:cs typeface="Arial" panose="020B0604020202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endParaRPr lang="en-US" altLang="en-US" sz="2400" dirty="0"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altLang="en-US" sz="2400" dirty="0"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altLang="en-US" sz="2400" dirty="0">
              <a:cs typeface="Arial" panose="020B0604020202020204" pitchFamily="34" charset="0"/>
            </a:endParaRPr>
          </a:p>
          <a:p>
            <a:pPr lvl="0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6B3465-BE33-4EE9-BF1B-544545040F29}"/>
              </a:ext>
            </a:extLst>
          </p:cNvPr>
          <p:cNvSpPr txBox="1"/>
          <p:nvPr/>
        </p:nvSpPr>
        <p:spPr>
          <a:xfrm>
            <a:off x="671719" y="414365"/>
            <a:ext cx="9475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B32317"/>
                </a:solidFill>
                <a:cs typeface="Arial" panose="020B0604020202020204" pitchFamily="34" charset="0"/>
              </a:rPr>
              <a:t>The 2023 proposed SPJ budget</a:t>
            </a:r>
          </a:p>
        </p:txBody>
      </p:sp>
    </p:spTree>
    <p:extLst>
      <p:ext uri="{BB962C8B-B14F-4D97-AF65-F5344CB8AC3E}">
        <p14:creationId xmlns:p14="http://schemas.microsoft.com/office/powerpoint/2010/main" val="19975485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08A7AC8-55B8-8E23-62C6-F35CE5910231}"/>
              </a:ext>
            </a:extLst>
          </p:cNvPr>
          <p:cNvSpPr/>
          <p:nvPr/>
        </p:nvSpPr>
        <p:spPr>
          <a:xfrm>
            <a:off x="0" y="0"/>
            <a:ext cx="12192000" cy="161419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03391131-6B08-8C46-D8BF-41B0371B11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7023" y="81198"/>
            <a:ext cx="1451800" cy="14518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F09895E-C27E-4425-AD11-A2CF48B5CED9}"/>
              </a:ext>
            </a:extLst>
          </p:cNvPr>
          <p:cNvSpPr txBox="1"/>
          <p:nvPr/>
        </p:nvSpPr>
        <p:spPr>
          <a:xfrm>
            <a:off x="671718" y="1610553"/>
            <a:ext cx="10592629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en-US" sz="2400" b="1" dirty="0">
                <a:cs typeface="Arial" panose="020B0604020202020204" pitchFamily="34" charset="0"/>
              </a:rPr>
              <a:t>Membership database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endParaRPr lang="en-US" altLang="en-US" sz="2400" dirty="0">
              <a:cs typeface="Arial" panose="020B0604020202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altLang="en-US" sz="2400" dirty="0">
                <a:cs typeface="Arial" panose="020B0604020202020204" pitchFamily="34" charset="0"/>
              </a:rPr>
              <a:t>A task force was formed to look into possible replacements for SPJ’s current member database.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altLang="en-US" sz="2400" dirty="0">
                <a:cs typeface="Arial" panose="020B0604020202020204" pitchFamily="34" charset="0"/>
              </a:rPr>
              <a:t>We participated in dozens of demos.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altLang="en-US" sz="2400" dirty="0">
                <a:cs typeface="Arial" panose="020B0604020202020204" pitchFamily="34" charset="0"/>
              </a:rPr>
              <a:t> Much research was done to find out what other organizations use and their satisfaction with their current database.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altLang="en-US" sz="2400" dirty="0">
                <a:cs typeface="Arial" panose="020B0604020202020204" pitchFamily="34" charset="0"/>
              </a:rPr>
              <a:t>There was a clear leader, but it is also the most expensive. It does not fit into this year’s budget, but we continue exploring potential revenue streams to help with the cost. 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altLang="en-US" sz="2400" dirty="0">
                <a:cs typeface="Arial" panose="020B0604020202020204" pitchFamily="34" charset="0"/>
              </a:rPr>
              <a:t>We have been and will continue to work closely with our current vendor to improve its functionality so members and staff can access the data we need.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endParaRPr lang="en-US" altLang="en-US" sz="2400" dirty="0">
              <a:cs typeface="Arial" panose="020B0604020202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endParaRPr lang="en-US" altLang="en-US" sz="2400" dirty="0"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altLang="en-US" sz="2400" dirty="0">
              <a:cs typeface="Arial" panose="020B060402020202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altLang="en-US" sz="2400" dirty="0">
              <a:cs typeface="Arial" panose="020B0604020202020204" pitchFamily="34" charset="0"/>
            </a:endParaRPr>
          </a:p>
          <a:p>
            <a:pPr lvl="0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6B3465-BE33-4EE9-BF1B-544545040F29}"/>
              </a:ext>
            </a:extLst>
          </p:cNvPr>
          <p:cNvSpPr txBox="1"/>
          <p:nvPr/>
        </p:nvSpPr>
        <p:spPr>
          <a:xfrm>
            <a:off x="671719" y="414365"/>
            <a:ext cx="9475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B32317"/>
                </a:solidFill>
                <a:cs typeface="Arial" panose="020B0604020202020204" pitchFamily="34" charset="0"/>
              </a:rPr>
              <a:t>The 2023 proposed SPJ budget</a:t>
            </a:r>
          </a:p>
        </p:txBody>
      </p:sp>
    </p:spTree>
    <p:extLst>
      <p:ext uri="{BB962C8B-B14F-4D97-AF65-F5344CB8AC3E}">
        <p14:creationId xmlns:p14="http://schemas.microsoft.com/office/powerpoint/2010/main" val="21332474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77F3898-3EA8-33FC-2904-E989B8BF0820}"/>
              </a:ext>
            </a:extLst>
          </p:cNvPr>
          <p:cNvSpPr/>
          <p:nvPr/>
        </p:nvSpPr>
        <p:spPr>
          <a:xfrm>
            <a:off x="0" y="0"/>
            <a:ext cx="12192000" cy="161419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7061FD43-D371-6BDD-6B41-D55D63218D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7023" y="62536"/>
            <a:ext cx="1489123" cy="148912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F09895E-C27E-4425-AD11-A2CF48B5CED9}"/>
              </a:ext>
            </a:extLst>
          </p:cNvPr>
          <p:cNvSpPr txBox="1"/>
          <p:nvPr/>
        </p:nvSpPr>
        <p:spPr>
          <a:xfrm>
            <a:off x="671719" y="1784902"/>
            <a:ext cx="1036320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en-US" sz="2400" b="1" dirty="0">
                <a:cs typeface="Arial" panose="020B0604020202020204" pitchFamily="34" charset="0"/>
              </a:rPr>
              <a:t>Surplus of $17,232 unrestricted and $4,110 restricted:</a:t>
            </a:r>
            <a:br>
              <a:rPr lang="en-US" altLang="en-US" sz="2400" b="1" dirty="0">
                <a:cs typeface="Arial" panose="020B0604020202020204" pitchFamily="34" charset="0"/>
              </a:rPr>
            </a:br>
            <a:endParaRPr lang="en-US" altLang="en-US" sz="2400" b="1" dirty="0">
              <a:cs typeface="Arial" panose="020B0604020202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altLang="en-US" sz="2400" dirty="0">
                <a:cs typeface="Arial" panose="020B0604020202020204" pitchFamily="34" charset="0"/>
              </a:rPr>
              <a:t>Because of market fluctuations the Foundation has a smaller surplus this year than usual.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altLang="en-US" sz="2400" dirty="0">
                <a:cs typeface="Arial" panose="020B0604020202020204" pitchFamily="34" charset="0"/>
              </a:rPr>
              <a:t>The Foundation Finance Committee is proposing using a 5.5% rolling average from its unrestricted investments so it will have $17,232 to award in grants.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altLang="en-US" sz="2400" dirty="0">
                <a:cs typeface="Arial" panose="020B0604020202020204" pitchFamily="34" charset="0"/>
              </a:rPr>
              <a:t>It is applying a 4.5% rolling average to its FOI fund, resulting in $4,110 in a restricted surplus to be awarded to FOI-specific grants. 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altLang="en-US" sz="2400" dirty="0">
                <a:cs typeface="Arial" panose="020B0604020202020204" pitchFamily="34" charset="0"/>
              </a:rPr>
              <a:t>It covers a larger percentage of staff salaries and benefits than previous years.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endParaRPr lang="en-US" altLang="en-US" sz="2400" dirty="0">
              <a:cs typeface="Arial" panose="020B0604020202020204" pitchFamily="34" charset="0"/>
            </a:endParaRPr>
          </a:p>
          <a:p>
            <a:pPr>
              <a:defRPr/>
            </a:pPr>
            <a:endParaRPr lang="en-US" altLang="en-US" sz="2400" dirty="0">
              <a:cs typeface="Arial" panose="020B0604020202020204" pitchFamily="34" charset="0"/>
            </a:endParaRPr>
          </a:p>
          <a:p>
            <a:pPr lvl="0">
              <a:defRPr/>
            </a:pPr>
            <a:endParaRPr lang="en-US" sz="3200" dirty="0"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6B3465-BE33-4EE9-BF1B-544545040F29}"/>
              </a:ext>
            </a:extLst>
          </p:cNvPr>
          <p:cNvSpPr txBox="1"/>
          <p:nvPr/>
        </p:nvSpPr>
        <p:spPr>
          <a:xfrm>
            <a:off x="671719" y="414365"/>
            <a:ext cx="9475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B32317"/>
                </a:solidFill>
                <a:cs typeface="Arial" panose="020B0604020202020204" pitchFamily="34" charset="0"/>
              </a:rPr>
              <a:t>The 2023 proposed SPJ Foundation budget</a:t>
            </a:r>
          </a:p>
        </p:txBody>
      </p:sp>
    </p:spTree>
    <p:extLst>
      <p:ext uri="{BB962C8B-B14F-4D97-AF65-F5344CB8AC3E}">
        <p14:creationId xmlns:p14="http://schemas.microsoft.com/office/powerpoint/2010/main" val="15345244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45AA1DC-5C66-2856-C581-784A9B13A8FA}"/>
              </a:ext>
            </a:extLst>
          </p:cNvPr>
          <p:cNvSpPr/>
          <p:nvPr/>
        </p:nvSpPr>
        <p:spPr>
          <a:xfrm>
            <a:off x="0" y="0"/>
            <a:ext cx="12192000" cy="161419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2DCE7D2F-464F-BED7-5BFF-7675EC8E39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7023" y="85863"/>
            <a:ext cx="1442469" cy="144246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F09895E-C27E-4425-AD11-A2CF48B5CED9}"/>
              </a:ext>
            </a:extLst>
          </p:cNvPr>
          <p:cNvSpPr txBox="1"/>
          <p:nvPr/>
        </p:nvSpPr>
        <p:spPr>
          <a:xfrm>
            <a:off x="671719" y="1784902"/>
            <a:ext cx="10363200" cy="643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en-US" sz="2200" b="1" dirty="0">
                <a:cs typeface="Arial" panose="020B0604020202020204" pitchFamily="34" charset="0"/>
              </a:rPr>
              <a:t>Revenue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endParaRPr lang="en-US" altLang="en-US" sz="2200" b="1" dirty="0">
              <a:cs typeface="Arial" panose="020B0604020202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altLang="en-US" sz="2200" dirty="0">
                <a:cs typeface="Arial" panose="020B0604020202020204" pitchFamily="34" charset="0"/>
              </a:rPr>
              <a:t>The SPJ Foundation Finance Committee is proposing $30,000 to fund Future Leaders Academy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altLang="en-US" sz="2200" dirty="0">
                <a:cs typeface="Arial" panose="020B0604020202020204" pitchFamily="34" charset="0"/>
              </a:rPr>
              <a:t>The SPJ Foundation is proposing another $30,000 to fund a part-time grant writer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altLang="en-US" sz="2200" dirty="0">
                <a:cs typeface="Arial" panose="020B0604020202020204" pitchFamily="34" charset="0"/>
              </a:rPr>
              <a:t>We received word this week that our grant proposal to Google was renewed, allowing us to continue conducting trainings, this time focusing on small newsrooms in the South.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altLang="en-US" sz="2200" dirty="0">
                <a:cs typeface="Arial" panose="020B0604020202020204" pitchFamily="34" charset="0"/>
              </a:rPr>
              <a:t>The SPJ budget includes a 5% membership dues increase, which the board may pass without a convention vote.</a:t>
            </a:r>
          </a:p>
          <a:p>
            <a:pPr marL="1257300" lvl="2" indent="-342900">
              <a:buFont typeface="Arial" panose="020B0604020202020204" pitchFamily="34" charset="0"/>
              <a:buChar char="•"/>
              <a:defRPr/>
            </a:pPr>
            <a:r>
              <a:rPr lang="en-US" altLang="en-US" sz="2200" dirty="0">
                <a:cs typeface="Arial" panose="020B0604020202020204" pitchFamily="34" charset="0"/>
              </a:rPr>
              <a:t>Dues have not increased since 2011. </a:t>
            </a:r>
          </a:p>
          <a:p>
            <a:pPr marL="1257300" lvl="2" indent="-342900">
              <a:buFont typeface="Arial" panose="020B0604020202020204" pitchFamily="34" charset="0"/>
              <a:buChar char="•"/>
              <a:defRPr/>
            </a:pPr>
            <a:r>
              <a:rPr lang="en-US" altLang="en-US" sz="2200" dirty="0">
                <a:cs typeface="Arial" panose="020B0604020202020204" pitchFamily="34" charset="0"/>
              </a:rPr>
              <a:t>This amounts to a $3.75/year increase for professional members and $1.88/year increase for student/retired members, but it brings in an estimated $15,000 to $20,000 in new revenue.</a:t>
            </a:r>
          </a:p>
          <a:p>
            <a:pPr marL="1257300" lvl="2" indent="-342900">
              <a:buFont typeface="Arial" panose="020B0604020202020204" pitchFamily="34" charset="0"/>
              <a:buChar char="•"/>
              <a:defRPr/>
            </a:pPr>
            <a:endParaRPr lang="en-US" altLang="en-US" sz="2400" dirty="0">
              <a:cs typeface="Arial" panose="020B0604020202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endParaRPr lang="en-US" altLang="en-US" sz="2400" dirty="0">
              <a:cs typeface="Arial" panose="020B0604020202020204" pitchFamily="34" charset="0"/>
            </a:endParaRPr>
          </a:p>
          <a:p>
            <a:pPr>
              <a:defRPr/>
            </a:pPr>
            <a:endParaRPr lang="en-US" altLang="en-US" sz="2400" dirty="0">
              <a:cs typeface="Arial" panose="020B0604020202020204" pitchFamily="34" charset="0"/>
            </a:endParaRPr>
          </a:p>
          <a:p>
            <a:pPr lvl="0">
              <a:defRPr/>
            </a:pPr>
            <a:endParaRPr lang="en-US" sz="3200" dirty="0"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6B3465-BE33-4EE9-BF1B-544545040F29}"/>
              </a:ext>
            </a:extLst>
          </p:cNvPr>
          <p:cNvSpPr txBox="1"/>
          <p:nvPr/>
        </p:nvSpPr>
        <p:spPr>
          <a:xfrm>
            <a:off x="671719" y="414365"/>
            <a:ext cx="9475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B32317"/>
                </a:solidFill>
                <a:cs typeface="Arial" panose="020B0604020202020204" pitchFamily="34" charset="0"/>
              </a:rPr>
              <a:t>The good news</a:t>
            </a:r>
          </a:p>
        </p:txBody>
      </p:sp>
    </p:spTree>
    <p:extLst>
      <p:ext uri="{BB962C8B-B14F-4D97-AF65-F5344CB8AC3E}">
        <p14:creationId xmlns:p14="http://schemas.microsoft.com/office/powerpoint/2010/main" val="32702438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8FB324B-74E7-EA24-564B-0DB1F0D8EF5A}"/>
              </a:ext>
            </a:extLst>
          </p:cNvPr>
          <p:cNvSpPr/>
          <p:nvPr/>
        </p:nvSpPr>
        <p:spPr>
          <a:xfrm>
            <a:off x="0" y="0"/>
            <a:ext cx="12192000" cy="1614196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AB421878-582A-512F-7488-62356A0DAE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473" y="95194"/>
            <a:ext cx="1423808" cy="142380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F09895E-C27E-4425-AD11-A2CF48B5CED9}"/>
              </a:ext>
            </a:extLst>
          </p:cNvPr>
          <p:cNvSpPr txBox="1"/>
          <p:nvPr/>
        </p:nvSpPr>
        <p:spPr>
          <a:xfrm>
            <a:off x="671719" y="1784902"/>
            <a:ext cx="10363200" cy="603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n-US" altLang="en-US" sz="2400" b="1" dirty="0">
                <a:cs typeface="Arial" panose="020B0604020202020204" pitchFamily="34" charset="0"/>
              </a:rPr>
              <a:t>Revenue</a:t>
            </a:r>
            <a:br>
              <a:rPr lang="en-US" altLang="en-US" sz="2400" b="1" dirty="0">
                <a:cs typeface="Arial" panose="020B0604020202020204" pitchFamily="34" charset="0"/>
              </a:rPr>
            </a:br>
            <a:endParaRPr lang="en-US" altLang="en-US" sz="2400" b="1" dirty="0">
              <a:cs typeface="Arial" panose="020B060402020202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altLang="en-US" sz="2400" dirty="0">
                <a:cs typeface="Arial" panose="020B0604020202020204" pitchFamily="34" charset="0"/>
              </a:rPr>
              <a:t>Staff has submitted three other grant requests and we are awaiting word on those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n-US" altLang="en-US" sz="2400" dirty="0">
                <a:cs typeface="Arial" panose="020B0604020202020204" pitchFamily="34" charset="0"/>
              </a:rPr>
              <a:t>We are working on other initiatives and continue to develop ideas that will bring in more revenue and cut expenses including: </a:t>
            </a:r>
          </a:p>
          <a:p>
            <a:pPr marL="1257300" lvl="2" indent="-342900">
              <a:buFont typeface="Arial" panose="020B0604020202020204" pitchFamily="34" charset="0"/>
              <a:buChar char="•"/>
              <a:defRPr/>
            </a:pP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Membership drives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Taking advantage of every fundraising opportunity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Advertising and sponsorships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</a:rPr>
              <a:t>Merchandise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Contract work</a:t>
            </a:r>
          </a:p>
          <a:p>
            <a:pPr marL="1257300" lvl="2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</a:rPr>
              <a:t>Conducting a salary audit</a:t>
            </a:r>
            <a:b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</a:b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endParaRPr lang="en-US" altLang="en-US" sz="2400" dirty="0">
              <a:cs typeface="Arial" panose="020B0604020202020204" pitchFamily="34" charset="0"/>
            </a:endParaRPr>
          </a:p>
          <a:p>
            <a:pPr>
              <a:defRPr/>
            </a:pPr>
            <a:endParaRPr lang="en-US" altLang="en-US" sz="2400" dirty="0">
              <a:cs typeface="Arial" panose="020B0604020202020204" pitchFamily="34" charset="0"/>
            </a:endParaRPr>
          </a:p>
          <a:p>
            <a:pPr lvl="0">
              <a:defRPr/>
            </a:pPr>
            <a:endParaRPr lang="en-US" sz="3200" dirty="0"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6B3465-BE33-4EE9-BF1B-544545040F29}"/>
              </a:ext>
            </a:extLst>
          </p:cNvPr>
          <p:cNvSpPr txBox="1"/>
          <p:nvPr/>
        </p:nvSpPr>
        <p:spPr>
          <a:xfrm>
            <a:off x="671719" y="414365"/>
            <a:ext cx="9475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B32317"/>
                </a:solidFill>
                <a:cs typeface="Arial" panose="020B0604020202020204" pitchFamily="34" charset="0"/>
              </a:rPr>
              <a:t>More good news</a:t>
            </a:r>
          </a:p>
        </p:txBody>
      </p:sp>
    </p:spTree>
    <p:extLst>
      <p:ext uri="{BB962C8B-B14F-4D97-AF65-F5344CB8AC3E}">
        <p14:creationId xmlns:p14="http://schemas.microsoft.com/office/powerpoint/2010/main" val="41018157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507</TotalTime>
  <Words>1045</Words>
  <Application>Microsoft Office PowerPoint</Application>
  <PresentationFormat>Widescreen</PresentationFormat>
  <Paragraphs>117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SPJ Communications</dc:creator>
  <cp:lastModifiedBy>Jennifer Royer</cp:lastModifiedBy>
  <cp:revision>69</cp:revision>
  <dcterms:created xsi:type="dcterms:W3CDTF">2018-01-25T17:20:46Z</dcterms:created>
  <dcterms:modified xsi:type="dcterms:W3CDTF">2023-04-20T02:08:54Z</dcterms:modified>
</cp:coreProperties>
</file>