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3" r:id="rId6"/>
    <p:sldId id="264" r:id="rId7"/>
    <p:sldId id="266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2317"/>
    <a:srgbClr val="C74B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672F9-F7D6-4E1B-A610-AD50AFDD2E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9C50C3-8220-4CE2-BB75-FC713F553E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0CC753-28CB-4D58-8684-629B598F8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77E0D-5284-4BAD-B0A5-BDC3FBE9D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40B7A2-89FB-40B1-A8F2-2642229C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408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305AF-036F-42DD-96C8-A76B8E640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A7B9F9-5A74-409A-ADCD-4FD41F572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ED46FE-5600-4C43-BF58-CC37C75CD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CF28FE-DFD0-4E9E-A6F5-170FADC3B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46DB-2EF5-4C53-AB99-7898F44B1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06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5BD205-D3D7-493B-B9B5-5C493521CD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64E244-26C9-443B-A2B5-689A7D8F97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D56B4-E4DE-44A7-B59F-FEE88C116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8553E-D6B6-49D7-88E0-4A44CBD95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501C1D-25AB-45B9-825A-CC39948E5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548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D3CBD-147A-46EE-AB11-9DA37443F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B32317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6C1832-431C-4D38-8BFE-A9DEF7BB9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4109"/>
            <a:ext cx="10515600" cy="41528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7E160-3125-4245-BD86-7B9E3E260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1499BA-C863-4569-BEB6-FB471C4AA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C72B8-0FDB-4673-B10D-9D52A8408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48395148-C5BB-43B4-BD18-E19A683003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1914" y="290019"/>
            <a:ext cx="1554702" cy="155470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98018C3-1018-4D0F-8D5E-236C1068F6EA}"/>
              </a:ext>
            </a:extLst>
          </p:cNvPr>
          <p:cNvCxnSpPr>
            <a:cxnSpLocks/>
          </p:cNvCxnSpPr>
          <p:nvPr userDrawn="1"/>
        </p:nvCxnSpPr>
        <p:spPr>
          <a:xfrm>
            <a:off x="838200" y="1690688"/>
            <a:ext cx="9158056" cy="16391"/>
          </a:xfrm>
          <a:prstGeom prst="line">
            <a:avLst/>
          </a:prstGeom>
          <a:ln w="76200">
            <a:solidFill>
              <a:srgbClr val="B323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5895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8EFA8-CDEC-482D-8BAD-720774285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99914-BB61-4E42-B74E-13C859809C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E8F9DA-33D3-4F6A-B2C6-5EF3D1999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B0E1C2-0801-4DEE-A1EC-2DB4CD496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37D84-9285-456E-8607-697A7C13A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057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A10FD-CBBC-4553-925C-869F6C333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638C31-1401-4BE9-92B9-98516B5C3E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5DCE7-F634-4BAD-933D-ADEAD23087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11C2EA-3A8A-4F06-A4A1-2140ADE1B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828A8B-A13D-4F4E-BD31-C001981AE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3C0288-BEB3-43C9-B77D-828870C1B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286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E8E40-12A4-4465-909A-391705DC1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E1A43D-DCF0-438A-B848-E22F61A78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A85076-C58F-4987-A02E-0822A48105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C2441A-C578-416F-8B61-DDB6B31B91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ECBF27-20A6-4844-9FE4-9501373858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CB99E4-CB2B-4A47-9110-AE0D573A9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48B02-BF93-4DB5-8900-0BADB4D54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211815-7AB6-4CBA-B4BB-53A39CEC5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114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A5515-244F-4726-90D3-B27B65070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7173AE-79B4-4D50-A8CE-A42962371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A90719-F76A-4AE6-A96D-E6F5E7EB9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C33611-3BCC-41E7-A909-FC04811B7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05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6FC1D9-F9A8-4D02-9AB2-33C2B6708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F39271-2E69-435C-B11B-BC009473A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A24C1D-AB0C-4BEA-BA88-E3C1DA73C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61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77E2E-CBB4-475F-9AF8-3B96B6A14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7A669-40D3-4882-982A-91C61498D3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9B938D-04B4-4E7F-80E0-D1A7F1C247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7CBA17-05D8-4EE0-9F3D-7AAA93643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4DE07A-68D5-439C-81F0-BEA59F5BD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4B0D68-7DCE-4ED0-9C9E-687FEF154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728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7E165-DC79-4DAE-B4E9-5EE293EDA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A00DFC-FCD4-4280-BD25-CCBF5E9D0B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836320-7AE8-4FA3-84E8-9E15F3F216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E6D030-1FDE-4D1D-9C12-A7CB33592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CB74B2-F77D-420D-BAB8-00E2E9583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B6069C-1BC7-4237-8235-9AEA02593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01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4165DC-03D9-4F91-9631-0E7DB2F3B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7C7D27-DCC4-4779-9BD0-06DB34509F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D921D2-850F-4B88-B968-CC51500349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12FDA-7659-4C6A-A0F8-F8763B92050E}" type="datetimeFigureOut">
              <a:rPr lang="en-US" smtClean="0"/>
              <a:t>11/12/2021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9F8A73-08CA-4CA1-8E93-FDABCDF519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DE953-98CA-49A9-95BC-3256C1CE55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B2EDC-2462-4E9F-8A04-CFF0B0EA2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85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74C2-BE4D-465C-898F-54F31C10C7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492" y="514906"/>
            <a:ext cx="5205274" cy="1500326"/>
          </a:xfrm>
          <a:solidFill>
            <a:schemeClr val="bg1"/>
          </a:solidFill>
          <a:ln w="57150">
            <a:noFill/>
          </a:ln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B32317"/>
                </a:solidFill>
              </a:rPr>
              <a:t>2022 Organizational Goals and Priorities</a:t>
            </a:r>
          </a:p>
        </p:txBody>
      </p:sp>
      <p:pic>
        <p:nvPicPr>
          <p:cNvPr id="17" name="Picture 16" descr="A close up of a sign&#10;&#10;Description automatically generated">
            <a:extLst>
              <a:ext uri="{FF2B5EF4-FFF2-40B4-BE49-F238E27FC236}">
                <a16:creationId xmlns:a16="http://schemas.microsoft.com/office/drawing/2014/main" id="{0029E3FA-AAF8-4ACC-85FB-E6ACACC86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399" y="2423605"/>
            <a:ext cx="4272334" cy="4272334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E2CD3FA-7C62-4D4C-A009-77ADB0B0F2DF}"/>
              </a:ext>
            </a:extLst>
          </p:cNvPr>
          <p:cNvCxnSpPr>
            <a:cxnSpLocks/>
          </p:cNvCxnSpPr>
          <p:nvPr/>
        </p:nvCxnSpPr>
        <p:spPr>
          <a:xfrm>
            <a:off x="568171" y="2219418"/>
            <a:ext cx="6040447" cy="0"/>
          </a:xfrm>
          <a:prstGeom prst="line">
            <a:avLst/>
          </a:prstGeom>
          <a:ln w="57150">
            <a:solidFill>
              <a:srgbClr val="B323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950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753EF-56CD-412F-8B14-E8E1CD316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 #1: Improve Grantmaking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9C1AA-71FF-45C0-B659-44C3F7772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Staff Lead: John Shertzer</a:t>
            </a:r>
          </a:p>
          <a:p>
            <a:pPr marL="0" indent="0">
              <a:buNone/>
            </a:pPr>
            <a:r>
              <a:rPr lang="en-US" dirty="0"/>
              <a:t>Volunteer Lead: Grants Committee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Based on grant funding available and determination of one or multiple grant cycles, do a targeted solicitation focused on achieving one of the aspects of SPJ’s strategic plan.</a:t>
            </a:r>
          </a:p>
        </p:txBody>
      </p:sp>
    </p:spTree>
    <p:extLst>
      <p:ext uri="{BB962C8B-B14F-4D97-AF65-F5344CB8AC3E}">
        <p14:creationId xmlns:p14="http://schemas.microsoft.com/office/powerpoint/2010/main" val="289422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8905B-B1CD-4E49-8201-5616D4603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 #2: Increase Awareness of the </a:t>
            </a:r>
            <a:br>
              <a:rPr lang="en-US" dirty="0"/>
            </a:br>
            <a:r>
              <a:rPr lang="en-US" dirty="0"/>
              <a:t>Foundation and its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ED23F-79CF-4EEB-8E0E-6A6DFB539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Staff Lead: Jennifer Royer </a:t>
            </a:r>
          </a:p>
          <a:p>
            <a:pPr marL="0" indent="0">
              <a:buNone/>
            </a:pPr>
            <a:r>
              <a:rPr lang="en-US" dirty="0"/>
              <a:t>Volunteer Lead: Exec Committee/Publications Committee</a:t>
            </a:r>
          </a:p>
          <a:p>
            <a:pPr marL="514350" indent="-514350">
              <a:buAutoNum type="arabicPeriod"/>
            </a:pPr>
            <a:r>
              <a:rPr lang="en-US" dirty="0"/>
              <a:t>Develop a communications strategy to attach to grants and awards provided by the foundation.</a:t>
            </a:r>
          </a:p>
          <a:p>
            <a:pPr marL="514350" indent="-514350">
              <a:buAutoNum type="arabicPeriod"/>
            </a:pPr>
            <a:r>
              <a:rPr lang="en-US" dirty="0"/>
              <a:t>Build a website to better brand the foundation as focused on journalism education.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dirty="0"/>
              <a:t>Redesign collateral pieces.</a:t>
            </a:r>
          </a:p>
        </p:txBody>
      </p:sp>
    </p:spTree>
    <p:extLst>
      <p:ext uri="{BB962C8B-B14F-4D97-AF65-F5344CB8AC3E}">
        <p14:creationId xmlns:p14="http://schemas.microsoft.com/office/powerpoint/2010/main" val="277052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FDCFB-F64A-414B-96A3-6C227C016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 #3: Emphasize Major and </a:t>
            </a:r>
            <a:br>
              <a:rPr lang="en-US" dirty="0"/>
            </a:br>
            <a:r>
              <a:rPr lang="en-US" dirty="0"/>
              <a:t>Planned Gifts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734B9-4D43-42D8-850D-E7E82B1AE7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Staff Lead: Matt Morris</a:t>
            </a:r>
          </a:p>
          <a:p>
            <a:pPr marL="0" indent="0">
              <a:buNone/>
            </a:pPr>
            <a:r>
              <a:rPr lang="en-US" dirty="0"/>
              <a:t>Volunteer Lead: Development Committee</a:t>
            </a:r>
          </a:p>
          <a:p>
            <a:pPr marL="514350" indent="-514350">
              <a:buAutoNum type="arabicPeriod"/>
            </a:pPr>
            <a:r>
              <a:rPr lang="en-US" dirty="0"/>
              <a:t>Categorize potential donors by best products for giving (annual appeal, planned giving, major gift).</a:t>
            </a:r>
          </a:p>
          <a:p>
            <a:pPr marL="514350" indent="-514350">
              <a:buAutoNum type="arabicPeriod"/>
            </a:pPr>
            <a:r>
              <a:rPr lang="en-US" dirty="0"/>
              <a:t>Build tools for staff and volunteers to use when meeting with potential donors.</a:t>
            </a:r>
          </a:p>
          <a:p>
            <a:pPr marL="514350" indent="-514350">
              <a:buAutoNum type="arabicPeriod"/>
            </a:pPr>
            <a:r>
              <a:rPr lang="en-US" dirty="0"/>
              <a:t>Increase number of planned gifts by 25%.</a:t>
            </a:r>
          </a:p>
          <a:p>
            <a:pPr marL="514350" indent="-514350">
              <a:buAutoNum type="arabicPeriod"/>
            </a:pPr>
            <a:r>
              <a:rPr lang="en-US" dirty="0"/>
              <a:t>Increase number of major gifts ($1000+) by 50%.</a:t>
            </a:r>
          </a:p>
        </p:txBody>
      </p:sp>
    </p:spTree>
    <p:extLst>
      <p:ext uri="{BB962C8B-B14F-4D97-AF65-F5344CB8AC3E}">
        <p14:creationId xmlns:p14="http://schemas.microsoft.com/office/powerpoint/2010/main" val="2436826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7FFBD-A2CB-4F81-A163-2CFF38864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Goal #4: Conduct a Formal Program </a:t>
            </a:r>
            <a:br>
              <a:rPr lang="en-US" dirty="0"/>
            </a:br>
            <a:r>
              <a:rPr lang="en-US" dirty="0"/>
              <a:t>Evaluation for the Foundation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255C8-7265-49AA-B069-B0D18A4FF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Staff Lead: John Shertzer</a:t>
            </a:r>
          </a:p>
          <a:p>
            <a:pPr marL="0" indent="0">
              <a:buNone/>
            </a:pPr>
            <a:r>
              <a:rPr lang="en-US" dirty="0"/>
              <a:t>Volunteer Lead: Programming Committee</a:t>
            </a:r>
          </a:p>
          <a:p>
            <a:pPr marL="514350" indent="-514350">
              <a:buAutoNum type="arabicPeriod"/>
            </a:pPr>
            <a:r>
              <a:rPr lang="en-US" dirty="0"/>
              <a:t>Use a program evaluation tool to measure all current programs (awards, fellowships, educational initiatives, etc.) against the Foundation’s mission and priorities.</a:t>
            </a:r>
          </a:p>
          <a:p>
            <a:pPr marL="514350" indent="-514350">
              <a:buAutoNum type="arabicPeriod"/>
            </a:pPr>
            <a:r>
              <a:rPr lang="en-US" dirty="0"/>
              <a:t>Determine which (if any) programs should be accelerated or discontinued.</a:t>
            </a:r>
          </a:p>
          <a:p>
            <a:pPr marL="514350" indent="-514350">
              <a:buAutoNum type="arabicPeriod"/>
            </a:pPr>
            <a:r>
              <a:rPr lang="en-US" dirty="0"/>
              <a:t>Evaluate what gaps might exist in programs that fulfill the Foundation’s mission.</a:t>
            </a:r>
          </a:p>
        </p:txBody>
      </p:sp>
    </p:spTree>
    <p:extLst>
      <p:ext uri="{BB962C8B-B14F-4D97-AF65-F5344CB8AC3E}">
        <p14:creationId xmlns:p14="http://schemas.microsoft.com/office/powerpoint/2010/main" val="374108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EF404-F145-41BD-955D-0B033DDD3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 #5: Produce a bolder SDX Day/Day </a:t>
            </a:r>
            <a:br>
              <a:rPr lang="en-US" dirty="0"/>
            </a:br>
            <a:r>
              <a:rPr lang="en-US" dirty="0"/>
              <a:t>of Giving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8A3638-C5D4-4E73-B880-84FE47A53C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Staff Lead: Matt Morris</a:t>
            </a:r>
          </a:p>
          <a:p>
            <a:pPr marL="0" indent="0">
              <a:buNone/>
            </a:pPr>
            <a:r>
              <a:rPr lang="en-US" dirty="0"/>
              <a:t>Volunteer Lead: Programming Committee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Increase the emphasis and scope of the day via stronger programming, social media, chapter challenges, etc.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Secure at least $15K in matches to apply to the event.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Increase the number of SDX Society members by 25%. </a:t>
            </a:r>
          </a:p>
        </p:txBody>
      </p:sp>
    </p:spTree>
    <p:extLst>
      <p:ext uri="{BB962C8B-B14F-4D97-AF65-F5344CB8AC3E}">
        <p14:creationId xmlns:p14="http://schemas.microsoft.com/office/powerpoint/2010/main" val="3466441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EB9AA-9A94-408C-82D3-6A079A00C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 #6: Grants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FCECBF-01B9-44D0-B35D-748415399B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Staff Lead: John Shertzer</a:t>
            </a:r>
          </a:p>
          <a:p>
            <a:pPr marL="0" indent="0">
              <a:buNone/>
            </a:pPr>
            <a:r>
              <a:rPr lang="en-US" dirty="0"/>
              <a:t>Volunteer Lead: SPJ Foundation Board</a:t>
            </a:r>
          </a:p>
          <a:p>
            <a:pPr marL="514350" indent="-514350">
              <a:buAutoNum type="arabicPeriod"/>
            </a:pPr>
            <a:r>
              <a:rPr lang="en-US" dirty="0"/>
              <a:t>Acquire grant to fully fund year 2 of the Ethics Response Team program.</a:t>
            </a:r>
          </a:p>
          <a:p>
            <a:pPr marL="514350" indent="-514350">
              <a:buAutoNum type="arabicPeriod"/>
            </a:pPr>
            <a:r>
              <a:rPr lang="en-US" dirty="0"/>
              <a:t>Acquire grants in accordance with the SPJ priority programs list.</a:t>
            </a:r>
          </a:p>
          <a:p>
            <a:pPr marL="514350" indent="-514350">
              <a:buAutoNum type="arabicPeriod"/>
            </a:pPr>
            <a:r>
              <a:rPr lang="en-US" dirty="0"/>
              <a:t>Develop 5 new significant contacts with foundations that have strong potential to support SPJ programs.</a:t>
            </a:r>
          </a:p>
        </p:txBody>
      </p:sp>
    </p:spTree>
    <p:extLst>
      <p:ext uri="{BB962C8B-B14F-4D97-AF65-F5344CB8AC3E}">
        <p14:creationId xmlns:p14="http://schemas.microsoft.com/office/powerpoint/2010/main" val="2247555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BCFF4-77BB-4399-99C8-8FD1734C2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Goal #7: </a:t>
            </a:r>
            <a:r>
              <a:rPr lang="en-US" dirty="0"/>
              <a:t>More effective fundraising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C237A-A4EB-4B24-8BC9-145FE6736C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Staff Lead: Matt Morris</a:t>
            </a:r>
          </a:p>
          <a:p>
            <a:pPr marL="0" indent="0">
              <a:buNone/>
            </a:pPr>
            <a:r>
              <a:rPr lang="en-US" dirty="0"/>
              <a:t>Volunteer Lead: Development Committee</a:t>
            </a:r>
          </a:p>
          <a:p>
            <a:pPr marL="514350" indent="-514350">
              <a:buAutoNum type="arabicPeriod"/>
            </a:pPr>
            <a:r>
              <a:rPr lang="en-US" dirty="0"/>
              <a:t>Increase number of monthly donors by 25%.</a:t>
            </a:r>
          </a:p>
          <a:p>
            <a:pPr marL="514350" indent="-514350">
              <a:buAutoNum type="arabicPeriod"/>
            </a:pPr>
            <a:r>
              <a:rPr lang="en-US" dirty="0"/>
              <a:t>Increase number of first-time donors by 10%.</a:t>
            </a:r>
          </a:p>
          <a:p>
            <a:pPr marL="514350" indent="-514350">
              <a:buAutoNum type="arabicPeriod"/>
            </a:pPr>
            <a:r>
              <a:rPr lang="en-US" dirty="0"/>
              <a:t>Take better advantage of membership renewals and convention registration as time to add gifts to the Foundation.</a:t>
            </a:r>
          </a:p>
          <a:p>
            <a:pPr marL="514350" indent="-514350">
              <a:buAutoNum type="arabicPeriod"/>
            </a:pPr>
            <a:r>
              <a:rPr lang="en-US" dirty="0"/>
              <a:t>Produce a quarterly giving day with a theme (“skip the coffee” day, etc.). </a:t>
            </a:r>
          </a:p>
          <a:p>
            <a:pPr marL="514350" indent="-514350">
              <a:buAutoNum type="arabicPeriod"/>
            </a:pPr>
            <a:r>
              <a:rPr lang="en-US" dirty="0"/>
              <a:t>Host at least 4 donor development events in major cities.</a:t>
            </a:r>
          </a:p>
          <a:p>
            <a:pPr marL="514350" indent="-514350">
              <a:buAutoNum type="arabicPeriod"/>
            </a:pPr>
            <a:r>
              <a:rPr lang="en-US" dirty="0"/>
              <a:t>Incorporate strong fundraising activity into the SDX Awards Ceremony and the SPJ Convention. </a:t>
            </a:r>
          </a:p>
        </p:txBody>
      </p:sp>
    </p:spTree>
    <p:extLst>
      <p:ext uri="{BB962C8B-B14F-4D97-AF65-F5344CB8AC3E}">
        <p14:creationId xmlns:p14="http://schemas.microsoft.com/office/powerpoint/2010/main" val="2075573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7669</TotalTime>
  <Words>475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2022 Organizational Goals and Priorities</vt:lpstr>
      <vt:lpstr>Goal #1: Improve Grantmaking Process</vt:lpstr>
      <vt:lpstr>Goal #2: Increase Awareness of the  Foundation and its Work</vt:lpstr>
      <vt:lpstr>Goal #3: Emphasize Major and  Planned Gifts</vt:lpstr>
      <vt:lpstr>Goal #4: Conduct a Formal Program  Evaluation for the Foundation</vt:lpstr>
      <vt:lpstr>Goal #5: Produce a bolder SDX Day/Day  of Giving</vt:lpstr>
      <vt:lpstr>Goal #6: Grants</vt:lpstr>
      <vt:lpstr>Goal #7: More effective fundraising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2021 Goals and Priorities</dc:title>
  <dc:creator>John Shertzer</dc:creator>
  <cp:lastModifiedBy>Jennifer Royer</cp:lastModifiedBy>
  <cp:revision>17</cp:revision>
  <dcterms:created xsi:type="dcterms:W3CDTF">2020-08-12T16:30:30Z</dcterms:created>
  <dcterms:modified xsi:type="dcterms:W3CDTF">2021-11-12T16:36:57Z</dcterms:modified>
</cp:coreProperties>
</file>